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webextensions/taskpanes.xml" ContentType="application/vnd.ms-office.webextensiontaskpanes+xml"/>
  <Override PartName="/ppt/webextensions/webextension1.xml" ContentType="application/vnd.ms-office.webextension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11/relationships/webextensiontaskpanes" Target="ppt/webextensions/taskpanes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85" r:id="rId7"/>
    <p:sldId id="290" r:id="rId8"/>
    <p:sldId id="272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89" r:id="rId18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B2E2"/>
    <a:srgbClr val="2A66AC"/>
    <a:srgbClr val="75A4DD"/>
    <a:srgbClr val="2E6CB8"/>
    <a:srgbClr val="2A65AC"/>
    <a:srgbClr val="255997"/>
    <a:srgbClr val="3379CD"/>
    <a:srgbClr val="558ED5"/>
    <a:srgbClr val="78A6DE"/>
    <a:srgbClr val="9DBE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72" d="100"/>
          <a:sy n="72" d="100"/>
        </p:scale>
        <p:origin x="-1096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2B5EB-424D-4C39-A8AB-65F1D7895EF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Name of the faculty [Group: G00] [Sem:2nd]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199376-55CE-4213-A97D-9D70929AC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0930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BC1CF-45D5-4DEE-AAB8-8C5341844FC9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Name of the faculty [Group: G00] [Sem:2nd]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7523A-12D4-4E0F-9409-B3F845B48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51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7523A-12D4-4E0F-9409-B3F845B48333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Name of the faculty [Group: G00] [Sem:2nd]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>
            <a:spLocks noGrp="1"/>
          </p:cNvSpPr>
          <p:nvPr>
            <p:ph type="body" idx="1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</p:txBody>
      </p:sp>
      <p:sp>
        <p:nvSpPr>
          <p:cNvPr id="203" name="Google Shape;20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486040" cy="914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486040" cy="914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486040" cy="914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486040" cy="914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486040" cy="914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486040" cy="914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486040" cy="914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423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486040" cy="914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486040" cy="914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486040" cy="914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stomShape 1"/>
          <p:cNvSpPr/>
          <p:nvPr/>
        </p:nvSpPr>
        <p:spPr>
          <a:xfrm>
            <a:off x="0" y="0"/>
            <a:ext cx="9143640" cy="837720"/>
          </a:xfrm>
          <a:prstGeom prst="rect">
            <a:avLst/>
          </a:prstGeom>
          <a:solidFill>
            <a:srgbClr val="FF33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CustomShape 2"/>
          <p:cNvSpPr/>
          <p:nvPr/>
        </p:nvSpPr>
        <p:spPr>
          <a:xfrm flipV="1">
            <a:off x="0" y="6704640"/>
            <a:ext cx="9143640" cy="197640"/>
          </a:xfrm>
          <a:prstGeom prst="rect">
            <a:avLst/>
          </a:prstGeom>
          <a:solidFill>
            <a:srgbClr val="FF0000"/>
          </a:solidFill>
          <a:ln w="9360">
            <a:noFill/>
          </a:ln>
          <a:scene3d>
            <a:camera prst="orthographicFront"/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0" descr="LOGO.gif"/>
          <p:cNvPicPr/>
          <p:nvPr/>
        </p:nvPicPr>
        <p:blipFill>
          <a:blip r:embed="rId15"/>
          <a:srcRect b="10718"/>
          <a:stretch>
            <a:fillRect/>
          </a:stretch>
        </p:blipFill>
        <p:spPr>
          <a:xfrm>
            <a:off x="6553080" y="228600"/>
            <a:ext cx="2057040" cy="634680"/>
          </a:xfrm>
          <a:prstGeom prst="rect">
            <a:avLst/>
          </a:prstGeom>
          <a:ln w="9360">
            <a:noFill/>
          </a:ln>
        </p:spPr>
      </p:pic>
      <p:pic>
        <p:nvPicPr>
          <p:cNvPr id="3" name="Picture 10" descr="LOGO.gif"/>
          <p:cNvPicPr/>
          <p:nvPr/>
        </p:nvPicPr>
        <p:blipFill>
          <a:blip r:embed="rId15"/>
          <a:srcRect b="10718"/>
          <a:stretch>
            <a:fillRect/>
          </a:stretch>
        </p:blipFill>
        <p:spPr>
          <a:xfrm>
            <a:off x="6553080" y="228600"/>
            <a:ext cx="2057040" cy="634680"/>
          </a:xfrm>
          <a:prstGeom prst="rect">
            <a:avLst/>
          </a:prstGeom>
          <a:ln w="9360"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6146640" y="0"/>
            <a:ext cx="2997000" cy="875880"/>
            <a:chOff x="6146640" y="0"/>
            <a:chExt cx="2997000" cy="875880"/>
          </a:xfrm>
        </p:grpSpPr>
        <p:sp>
          <p:nvSpPr>
            <p:cNvPr id="5" name="CustomShape 4"/>
            <p:cNvSpPr/>
            <p:nvPr/>
          </p:nvSpPr>
          <p:spPr>
            <a:xfrm>
              <a:off x="6146640" y="0"/>
              <a:ext cx="2997000" cy="837720"/>
            </a:xfrm>
            <a:prstGeom prst="rect">
              <a:avLst/>
            </a:prstGeom>
            <a:solidFill>
              <a:srgbClr val="FF3300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6" name="Picture 9" descr="LOGO.gif"/>
            <p:cNvPicPr/>
            <p:nvPr/>
          </p:nvPicPr>
          <p:blipFill>
            <a:blip r:embed="rId15"/>
            <a:srcRect b="10718"/>
            <a:stretch>
              <a:fillRect/>
            </a:stretch>
          </p:blipFill>
          <p:spPr>
            <a:xfrm>
              <a:off x="6553080" y="228600"/>
              <a:ext cx="2057040" cy="63468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7" name="CustomShape 5"/>
            <p:cNvSpPr/>
            <p:nvPr/>
          </p:nvSpPr>
          <p:spPr>
            <a:xfrm>
              <a:off x="6527880" y="190440"/>
              <a:ext cx="2076120" cy="685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8" name="Picture 15" descr="logo.jpg"/>
          <p:cNvPicPr/>
          <p:nvPr/>
        </p:nvPicPr>
        <p:blipFill>
          <a:blip r:embed="rId16"/>
          <a:stretch>
            <a:fillRect/>
          </a:stretch>
        </p:blipFill>
        <p:spPr>
          <a:xfrm>
            <a:off x="6553080" y="228600"/>
            <a:ext cx="1920600" cy="609120"/>
          </a:xfrm>
          <a:prstGeom prst="rect">
            <a:avLst/>
          </a:prstGeom>
          <a:ln w="9360">
            <a:noFill/>
          </a:ln>
        </p:spPr>
      </p:pic>
      <p:pic>
        <p:nvPicPr>
          <p:cNvPr id="9" name="Picture 10" descr="LOGO.gif"/>
          <p:cNvPicPr/>
          <p:nvPr/>
        </p:nvPicPr>
        <p:blipFill>
          <a:blip r:embed="rId15"/>
          <a:srcRect b="10718"/>
          <a:stretch>
            <a:fillRect/>
          </a:stretch>
        </p:blipFill>
        <p:spPr>
          <a:xfrm>
            <a:off x="6553080" y="228600"/>
            <a:ext cx="2057040" cy="634680"/>
          </a:xfrm>
          <a:prstGeom prst="rect">
            <a:avLst/>
          </a:prstGeom>
          <a:ln w="9360">
            <a:noFill/>
          </a:ln>
        </p:spPr>
      </p:pic>
      <p:grpSp>
        <p:nvGrpSpPr>
          <p:cNvPr id="10" name="Group 6"/>
          <p:cNvGrpSpPr/>
          <p:nvPr/>
        </p:nvGrpSpPr>
        <p:grpSpPr>
          <a:xfrm>
            <a:off x="6146640" y="0"/>
            <a:ext cx="2997000" cy="875880"/>
            <a:chOff x="6146640" y="0"/>
            <a:chExt cx="2997000" cy="875880"/>
          </a:xfrm>
        </p:grpSpPr>
        <p:sp>
          <p:nvSpPr>
            <p:cNvPr id="11" name="CustomShape 7"/>
            <p:cNvSpPr/>
            <p:nvPr/>
          </p:nvSpPr>
          <p:spPr>
            <a:xfrm>
              <a:off x="6146640" y="0"/>
              <a:ext cx="2997000" cy="837720"/>
            </a:xfrm>
            <a:prstGeom prst="rect">
              <a:avLst/>
            </a:prstGeom>
            <a:solidFill>
              <a:srgbClr val="FF3300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12" name="Picture 9" descr="LOGO.gif"/>
            <p:cNvPicPr/>
            <p:nvPr/>
          </p:nvPicPr>
          <p:blipFill>
            <a:blip r:embed="rId15"/>
            <a:srcRect b="10718"/>
            <a:stretch>
              <a:fillRect/>
            </a:stretch>
          </p:blipFill>
          <p:spPr>
            <a:xfrm>
              <a:off x="6553080" y="228600"/>
              <a:ext cx="2057040" cy="63468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13" name="CustomShape 8"/>
            <p:cNvSpPr/>
            <p:nvPr/>
          </p:nvSpPr>
          <p:spPr>
            <a:xfrm>
              <a:off x="6527880" y="190440"/>
              <a:ext cx="2076120" cy="685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4" name="Picture 15" descr="logo.jpg"/>
          <p:cNvPicPr/>
          <p:nvPr/>
        </p:nvPicPr>
        <p:blipFill>
          <a:blip r:embed="rId16"/>
          <a:stretch>
            <a:fillRect/>
          </a:stretch>
        </p:blipFill>
        <p:spPr>
          <a:xfrm>
            <a:off x="6553080" y="228600"/>
            <a:ext cx="1920600" cy="609120"/>
          </a:xfrm>
          <a:prstGeom prst="rect">
            <a:avLst/>
          </a:prstGeom>
          <a:ln w="9360">
            <a:noFill/>
          </a:ln>
        </p:spPr>
      </p:pic>
      <p:sp>
        <p:nvSpPr>
          <p:cNvPr id="15" name="PlaceHolder 9"/>
          <p:cNvSpPr>
            <a:spLocks noGrp="1"/>
          </p:cNvSpPr>
          <p:nvPr>
            <p:ph type="title"/>
          </p:nvPr>
        </p:nvSpPr>
        <p:spPr>
          <a:xfrm>
            <a:off x="0" y="0"/>
            <a:ext cx="6476760" cy="8377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Calibri" panose="020F0502020204030204"/>
                <a:ea typeface="MS PGothic" panose="020B0600070205080204" charset="-128"/>
              </a:rPr>
              <a:t>Click to edit Master title style</a:t>
            </a:r>
            <a:endParaRPr lang="en-US" sz="3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6" name="PlaceHolder 10"/>
          <p:cNvSpPr>
            <a:spLocks noGrp="1"/>
          </p:cNvSpPr>
          <p:nvPr>
            <p:ph type="body"/>
          </p:nvPr>
        </p:nvSpPr>
        <p:spPr>
          <a:xfrm>
            <a:off x="457200" y="1371600"/>
            <a:ext cx="8229240" cy="45255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 panose="020F0502020204030204"/>
                <a:ea typeface="MS PGothic" panose="020B0600070205080204" charset="-128"/>
              </a:rPr>
              <a:t>Click to edit Master text styles</a:t>
            </a:r>
            <a:endParaRPr lang="en-US" sz="32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742950" lvl="1" indent="-285750">
              <a:lnSpc>
                <a:spcPct val="100000"/>
              </a:lnSpc>
              <a:spcBef>
                <a:spcPts val="560"/>
              </a:spcBef>
              <a:buClr>
                <a:srgbClr val="000000"/>
              </a:buClr>
              <a:buFont typeface="Arial" panose="020B0604020202020204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Calibri" panose="020F0502020204030204"/>
                <a:ea typeface="MS PGothic" panose="020B0600070205080204" charset="-128"/>
              </a:rPr>
              <a:t>Second level</a:t>
            </a:r>
            <a:endParaRPr lang="en-US" sz="28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1143000" lvl="2" indent="-227965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 panose="020F0502020204030204"/>
                <a:ea typeface="MS PGothic" panose="020B0600070205080204" charset="-128"/>
              </a:rPr>
              <a:t>Third level</a:t>
            </a:r>
            <a:endParaRPr lang="en-US" sz="24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1600200" lvl="3" indent="-22796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 panose="020B0604020202020204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latin typeface="Calibri" panose="020F0502020204030204"/>
                <a:ea typeface="MS PGothic" panose="020B0600070205080204" charset="-128"/>
              </a:rPr>
              <a:t>Fourth level</a:t>
            </a:r>
            <a:endParaRPr lang="en-US" sz="20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2057400" lvl="4" indent="-22796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 panose="020B0604020202020204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latin typeface="Calibri" panose="020F0502020204030204"/>
                <a:ea typeface="MS PGothic" panose="020B0600070205080204" charset="-128"/>
              </a:rPr>
              <a:t>Fifth level</a:t>
            </a:r>
            <a:endParaRPr lang="en-US" sz="20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7" name="PlaceHolder 1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endParaRPr lang="en-GB" sz="1200" b="0" strike="noStrike" spc="-1">
              <a:latin typeface="Times New Roman" panose="02020603050405020304"/>
            </a:endParaRPr>
          </a:p>
        </p:txBody>
      </p:sp>
      <p:sp>
        <p:nvSpPr>
          <p:cNvPr id="18" name="PlaceHolder 1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GB" sz="2400" b="0" strike="noStrike" spc="-1">
                <a:latin typeface="Times New Roman" panose="02020603050405020304"/>
              </a:rPr>
              <a:t>Name</a:t>
            </a:r>
          </a:p>
        </p:txBody>
      </p:sp>
      <p:sp>
        <p:nvSpPr>
          <p:cNvPr id="19" name="PlaceHolder 1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1CFDC92E-FF5D-4613-8499-B15BC16E50D9}" type="slidenum">
              <a:rPr lang="en-US" sz="1200" b="0" strike="noStrike" spc="-1">
                <a:solidFill>
                  <a:srgbClr val="898989"/>
                </a:solidFill>
                <a:latin typeface="Calibri" panose="020F0502020204030204"/>
                <a:ea typeface="MS PGothic" panose="020B0600070205080204" charset="-128"/>
              </a:rPr>
              <a:t>‹#›</a:t>
            </a:fld>
            <a:endParaRPr lang="en-GB" sz="1200" b="0" strike="noStrike" spc="-1"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91440" y="872435"/>
            <a:ext cx="9144000" cy="5377289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IN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of FSE Project</a:t>
            </a:r>
            <a:r>
              <a:rPr lang="en-I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spc="-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Healthhub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Your Virtual Healthcare Assistant</a:t>
            </a:r>
            <a:r>
              <a:rPr lang="en-US" sz="28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/>
            </a:r>
            <a:br>
              <a:rPr lang="en-US" sz="28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</a:br>
            <a:endParaRPr lang="en-US" sz="2800" b="1" strike="noStrike" spc="-1" dirty="0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Sai Krishna (2210992215)</a:t>
            </a: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Saksham (2210992218)</a:t>
            </a: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Samarpit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 Sharma(2210992235)</a:t>
            </a: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Sanskriti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 (2210992252)</a:t>
            </a: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Supervised By</a:t>
            </a: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spc="-1" dirty="0"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Mr. Rahul</a:t>
            </a: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endParaRPr lang="en-US" sz="2000" spc="-1" dirty="0"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400" spc="-1" dirty="0"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Department of </a:t>
            </a:r>
            <a:r>
              <a:rPr lang="en-US" sz="2400" b="0" strike="noStrike" spc="-1" dirty="0"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Computer Science and Engineering, </a:t>
            </a: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400" b="0" strike="noStrike" spc="-1" dirty="0"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Chitkara University, Punjab</a:t>
            </a:r>
          </a:p>
          <a:p>
            <a:pPr algn="ctr">
              <a:lnSpc>
                <a:spcPct val="150000"/>
              </a:lnSpc>
              <a:spcBef>
                <a:spcPts val="400"/>
              </a:spcBef>
            </a:pPr>
            <a:endParaRPr lang="en-US" sz="2000" b="0" strike="noStrike" spc="-1" dirty="0">
              <a:solidFill>
                <a:srgbClr val="000000"/>
              </a:solidFill>
              <a:latin typeface="Calibri" panose="020F0502020204030204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lang="en-US" sz="2000" b="0" strike="noStrike" spc="-1" dirty="0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 smtClean="0">
                <a:latin typeface="Times New Roman" pitchFamily="18" charset="0"/>
                <a:cs typeface="Times New Roman" pitchFamily="18" charset="0"/>
              </a:rPr>
              <a:t> Code Snippets</a:t>
            </a:r>
            <a:endParaRPr lang="en-US" sz="3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069975"/>
            <a:ext cx="8128000" cy="471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217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>
                <a:latin typeface="Times New Roman" pitchFamily="18" charset="0"/>
                <a:cs typeface="Times New Roman" pitchFamily="18" charset="0"/>
              </a:rPr>
              <a:t> Code Snippets</a:t>
            </a:r>
            <a:endParaRPr lang="en-US" sz="3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003300"/>
            <a:ext cx="8128000" cy="485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8063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smtClean="0">
                <a:latin typeface="Times New Roman" pitchFamily="18" charset="0"/>
                <a:cs typeface="Times New Roman" pitchFamily="18" charset="0"/>
              </a:rPr>
              <a:t>OUTPUT</a:t>
            </a:r>
            <a:endParaRPr lang="en-US" sz="3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295400"/>
            <a:ext cx="8128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458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>
                <a:latin typeface="Times New Roman" pitchFamily="18" charset="0"/>
                <a:cs typeface="Times New Roman" pitchFamily="18" charset="0"/>
              </a:rPr>
              <a:t>OUTPUT</a:t>
            </a:r>
            <a:endParaRPr lang="en-US" sz="3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292225"/>
            <a:ext cx="8128000" cy="427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7976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/>
          <p:nvPr/>
        </p:nvSpPr>
        <p:spPr>
          <a:xfrm>
            <a:off x="0" y="876300"/>
            <a:ext cx="9144000" cy="57912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457200" y="0"/>
            <a:ext cx="6019560" cy="8377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D4FEEEE-7AC5-48A9-86F4-13448BE87B58}" type="slidenum">
              <a:rPr lang="en-US" sz="1200" b="1" strike="noStrike" spc="-1">
                <a:solidFill>
                  <a:srgbClr val="000000"/>
                </a:solidFill>
                <a:latin typeface="Calibri" panose="020F0502020204030204"/>
                <a:ea typeface="MS PGothic" panose="020B0600070205080204" charset="-128"/>
              </a:rPr>
              <a:t>2</a:t>
            </a:fld>
            <a:endParaRPr lang="en-GB" sz="1200" b="0" strike="noStrike" spc="-1">
              <a:latin typeface="Times New Roman" panose="02020603050405020304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457200" y="2684881"/>
            <a:ext cx="4537587" cy="4317665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lstStyle/>
          <a:p>
            <a:r>
              <a:rPr lang="en-US" sz="2000" dirty="0"/>
              <a:t>Welcome to HealthHub, a platform designed to transform the way you access healthcare. We connect patients with doctors seamlessly and provide AI-powered health guidance.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51BC619-A4A5-045B-0D31-E29ED0594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583" y="1673744"/>
            <a:ext cx="3717631" cy="41537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sp>
        <p:nvSpPr>
          <p:cNvPr id="102" name="Google Shape;102;p12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6516688" cy="827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TECHNICAL DETAILS</a:t>
            </a:r>
            <a:endParaRPr>
              <a:latin typeface="Stardos Stencil" panose="02000506070000020003"/>
              <a:ea typeface="Stardos Stencil" panose="02000506070000020003"/>
              <a:cs typeface="Stardos Stencil" panose="02000506070000020003"/>
              <a:sym typeface="Stardos Stencil" panose="02000506070000020003"/>
            </a:endParaRPr>
          </a:p>
        </p:txBody>
      </p:sp>
      <p:sp>
        <p:nvSpPr>
          <p:cNvPr id="103" name="Google Shape;103;p12"/>
          <p:cNvSpPr txBox="1">
            <a:spLocks noGrp="1"/>
          </p:cNvSpPr>
          <p:nvPr>
            <p:ph type="body" idx="4294967295"/>
          </p:nvPr>
        </p:nvSpPr>
        <p:spPr>
          <a:xfrm>
            <a:off x="438150" y="1736725"/>
            <a:ext cx="8705850" cy="1617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None/>
            </a:pPr>
            <a:r>
              <a:rPr lang="en-US" sz="1800" b="1" u="sng" dirty="0">
                <a:solidFill>
                  <a:srgbClr val="0D0D0D"/>
                </a:solidFill>
                <a:highlight>
                  <a:srgbClr val="FFFFFF"/>
                </a:highlight>
              </a:rPr>
              <a:t>MongoDB:</a:t>
            </a:r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rgbClr val="0D0D0D"/>
              </a:buClr>
              <a:buSzPts val="1400"/>
              <a:buChar char="•"/>
            </a:pPr>
            <a:r>
              <a:rPr lang="en-US" sz="1400" dirty="0">
                <a:solidFill>
                  <a:srgbClr val="0D0D0D"/>
                </a:solidFill>
                <a:highlight>
                  <a:srgbClr val="FFFFFF"/>
                </a:highlight>
              </a:rPr>
              <a:t>NoSQL database designed for handling large volumes of data.</a:t>
            </a:r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rgbClr val="0D0D0D"/>
              </a:buClr>
              <a:buSzPts val="1400"/>
              <a:buChar char="•"/>
            </a:pPr>
            <a:r>
              <a:rPr lang="en-US" sz="1400" dirty="0">
                <a:solidFill>
                  <a:srgbClr val="0D0D0D"/>
                </a:solidFill>
                <a:highlight>
                  <a:srgbClr val="FFFFFF"/>
                </a:highlight>
              </a:rPr>
              <a:t>Uses flexible, JSON-like documents to store data.</a:t>
            </a:r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rgbClr val="0D0D0D"/>
              </a:buClr>
              <a:buSzPts val="1400"/>
              <a:buChar char="•"/>
            </a:pPr>
            <a:r>
              <a:rPr lang="en-US" sz="1400" dirty="0">
                <a:solidFill>
                  <a:srgbClr val="0D0D0D"/>
                </a:solidFill>
                <a:highlight>
                  <a:srgbClr val="FFFFFF"/>
                </a:highlight>
              </a:rPr>
              <a:t>Supports dynamic schemas, allowing easy updates to data structure.</a:t>
            </a:r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rgbClr val="0D0D0D"/>
              </a:buClr>
              <a:buSzPts val="1400"/>
              <a:buChar char="•"/>
            </a:pPr>
            <a:r>
              <a:rPr lang="en-US" sz="1400" dirty="0">
                <a:solidFill>
                  <a:srgbClr val="0D0D0D"/>
                </a:solidFill>
                <a:highlight>
                  <a:srgbClr val="FFFFFF"/>
                </a:highlight>
              </a:rPr>
              <a:t>Provides horizontal scaling for managing distributed data.</a:t>
            </a:r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rgbClr val="0D0D0D"/>
              </a:buClr>
              <a:buSzPts val="1400"/>
              <a:buChar char="•"/>
            </a:pPr>
            <a:r>
              <a:rPr lang="en-US" sz="1400" dirty="0">
                <a:solidFill>
                  <a:srgbClr val="0D0D0D"/>
                </a:solidFill>
                <a:highlight>
                  <a:srgbClr val="FFFFFF"/>
                </a:highlight>
              </a:rPr>
              <a:t>Facilitates fast queries and indexing for efficient data retrieval.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 u="sng" dirty="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pic>
        <p:nvPicPr>
          <p:cNvPr id="105" name="Google Shape;105;p1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72998" y="2088831"/>
            <a:ext cx="1912666" cy="63755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2"/>
          <p:cNvSpPr txBox="1"/>
          <p:nvPr/>
        </p:nvSpPr>
        <p:spPr>
          <a:xfrm>
            <a:off x="438150" y="1046652"/>
            <a:ext cx="8267700" cy="637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3600"/>
              <a:buFont typeface="Arial" panose="020B0604020202020204"/>
              <a:buNone/>
            </a:pPr>
            <a:r>
              <a:rPr lang="en-US" sz="3600" b="1" u="sng" dirty="0">
                <a:solidFill>
                  <a:srgbClr val="0D0D0D"/>
                </a:solidFill>
                <a:highlight>
                  <a:srgbClr val="FFFFFF"/>
                </a:highlight>
                <a:latin typeface="Stardos Stencil" panose="02000506070000020003"/>
                <a:ea typeface="Stardos Stencil" panose="02000506070000020003"/>
                <a:cs typeface="Stardos Stencil" panose="02000506070000020003"/>
                <a:sym typeface="Stardos Stencil" panose="02000506070000020003"/>
              </a:rPr>
              <a:t>Backend</a:t>
            </a:r>
          </a:p>
          <a:p>
            <a:pPr marL="0" marR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</a:pPr>
            <a:endParaRPr sz="2800" dirty="0">
              <a:solidFill>
                <a:srgbClr val="0D0D0D"/>
              </a:solidFill>
              <a:highlight>
                <a:srgbClr val="FFFFFF"/>
              </a:highlight>
              <a:latin typeface="Stardos Stencil" panose="02000506070000020003"/>
              <a:ea typeface="Stardos Stencil" panose="02000506070000020003"/>
              <a:cs typeface="Stardos Stencil" panose="02000506070000020003"/>
              <a:sym typeface="Stardos Stencil" panose="02000506070000020003"/>
            </a:endParaRPr>
          </a:p>
          <a:p>
            <a:pPr marL="0" marR="0" lvl="0" indent="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</a:pPr>
            <a:endParaRPr sz="3600" b="1" u="sng" dirty="0">
              <a:solidFill>
                <a:srgbClr val="0D0D0D"/>
              </a:solidFill>
              <a:highlight>
                <a:srgbClr val="FFFFFF"/>
              </a:highlight>
              <a:latin typeface="Stardos Stencil" panose="02000506070000020003"/>
              <a:ea typeface="Stardos Stencil" panose="02000506070000020003"/>
              <a:cs typeface="Stardos Stencil" panose="02000506070000020003"/>
              <a:sym typeface="Stardos Stencil" panose="02000506070000020003"/>
            </a:endParaRPr>
          </a:p>
        </p:txBody>
      </p:sp>
      <p:sp>
        <p:nvSpPr>
          <p:cNvPr id="107" name="Google Shape;107;p12"/>
          <p:cNvSpPr txBox="1"/>
          <p:nvPr/>
        </p:nvSpPr>
        <p:spPr>
          <a:xfrm>
            <a:off x="465463" y="3504117"/>
            <a:ext cx="6698825" cy="161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Arial" panose="020B0604020202020204"/>
              <a:buNone/>
            </a:pPr>
            <a:r>
              <a:rPr lang="en-US" sz="1800" b="1" u="sng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Express:</a:t>
            </a:r>
          </a:p>
          <a:p>
            <a:pPr marL="342900" marR="0" lvl="0" indent="-342900" algn="l" rtl="0">
              <a:spcBef>
                <a:spcPts val="28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 panose="020B0604020202020204"/>
              <a:buChar char="•"/>
            </a:pPr>
            <a:r>
              <a:rPr lang="en-US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Express is a minimal and flexible Node.js web application framework</a:t>
            </a:r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 panose="020B0604020202020204"/>
              <a:buNone/>
            </a:pPr>
            <a:r>
              <a:rPr lang="en-US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    that provides a robust set of features for web and mobile applications.</a:t>
            </a:r>
          </a:p>
          <a:p>
            <a:pPr marL="342900" marR="0" lvl="0" indent="-342900" algn="l" rtl="0">
              <a:spcBef>
                <a:spcPts val="28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 panose="020B0604020202020204"/>
              <a:buChar char="•"/>
            </a:pPr>
            <a:r>
              <a:rPr lang="en-US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Express is a lightweight and flexible routing framework with minimal </a:t>
            </a:r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 panose="020B0604020202020204"/>
              <a:buNone/>
            </a:pPr>
            <a:r>
              <a:rPr lang="en-US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    core features meant to be augmented through the use of Express middleware modules.</a:t>
            </a:r>
            <a:endParaRPr sz="14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08" name="Google Shape;108;p12"/>
          <p:cNvPicPr preferRelativeResize="0"/>
          <p:nvPr/>
        </p:nvPicPr>
        <p:blipFill rotWithShape="1">
          <a:blip r:embed="rId4"/>
          <a:srcRect t="22072" b="22071"/>
          <a:stretch>
            <a:fillRect/>
          </a:stretch>
        </p:blipFill>
        <p:spPr>
          <a:xfrm>
            <a:off x="6813545" y="3752695"/>
            <a:ext cx="1672119" cy="93397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2"/>
          <p:cNvSpPr txBox="1"/>
          <p:nvPr/>
        </p:nvSpPr>
        <p:spPr>
          <a:xfrm>
            <a:off x="438150" y="5085485"/>
            <a:ext cx="6698825" cy="119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Arial" panose="020B0604020202020204"/>
              <a:buNone/>
            </a:pPr>
            <a:r>
              <a:rPr lang="en-US" sz="1800" b="1" u="sng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Postman:</a:t>
            </a:r>
          </a:p>
          <a:p>
            <a:pPr marL="342900" marR="0" lvl="0" indent="-342900" algn="l" rtl="0">
              <a:spcBef>
                <a:spcPts val="28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 panose="020B0604020202020204"/>
              <a:buChar char="•"/>
            </a:pPr>
            <a:r>
              <a:rPr lang="en-US" sz="140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Postman is a global software company that offers an API platform for developers to design, build, test, and collaborate on APIs. </a:t>
            </a:r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 sz="140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10" name="Google Shape;110;p1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948264" y="5308992"/>
            <a:ext cx="1346231" cy="1067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4DDE91-804C-6228-AB78-B0B3718C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The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40B94EA-225D-604F-EEFF-AB5B93731B9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57200" y="1819328"/>
            <a:ext cx="8214480" cy="1128848"/>
          </a:xfrm>
        </p:spPr>
        <p:txBody>
          <a:bodyPr/>
          <a:lstStyle/>
          <a:p>
            <a:pPr marL="0" indent="0" algn="ctr">
              <a:buNone/>
            </a:pPr>
            <a:r>
              <a:rPr lang="en-US" sz="3800" b="1" dirty="0"/>
              <a:t>Bottlenecks in Traditional Healthcare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FBD0D37-A212-EE5F-C093-749AFCC3128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235974" y="4056542"/>
            <a:ext cx="2349910" cy="17683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Long Wait Times</a:t>
            </a:r>
          </a:p>
          <a:p>
            <a:pPr marL="0" indent="0" algn="ctr">
              <a:buNone/>
            </a:pPr>
            <a:endParaRPr lang="en-US" sz="2000" b="1" dirty="0"/>
          </a:p>
          <a:p>
            <a:r>
              <a:rPr lang="en-US" sz="2000" dirty="0"/>
              <a:t>Patients often face weeks or months of waiting for appointments.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19D943B4-25CD-7956-7F40-DD4458A02EF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2935108" y="3981652"/>
            <a:ext cx="2900156" cy="155274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000" b="1" dirty="0"/>
              <a:t>Inconvenient Scheduling</a:t>
            </a:r>
          </a:p>
          <a:p>
            <a:pPr marL="0" indent="0" algn="ctr">
              <a:buNone/>
            </a:pPr>
            <a:endParaRPr lang="en-US" sz="2000" b="1" dirty="0"/>
          </a:p>
          <a:p>
            <a:r>
              <a:rPr lang="en-US" sz="2000" dirty="0"/>
              <a:t>Traditional scheduling methods are cumbersome and time-consuming.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7EF9725-1B27-1E24-4405-208FB4AA1EE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184488" y="4056542"/>
            <a:ext cx="2339717" cy="1472205"/>
          </a:xfrm>
        </p:spPr>
        <p:txBody>
          <a:bodyPr>
            <a:noAutofit/>
          </a:bodyPr>
          <a:lstStyle/>
          <a:p>
            <a:r>
              <a:rPr lang="en-US" sz="1900" b="1" dirty="0"/>
              <a:t>Limited Access</a:t>
            </a:r>
          </a:p>
          <a:p>
            <a:r>
              <a:rPr lang="en-US" sz="2000" dirty="0"/>
              <a:t>Access to specialists can be geographically restricted.</a:t>
            </a:r>
          </a:p>
        </p:txBody>
      </p:sp>
    </p:spTree>
    <p:extLst>
      <p:ext uri="{BB962C8B-B14F-4D97-AF65-F5344CB8AC3E}">
        <p14:creationId xmlns:p14="http://schemas.microsoft.com/office/powerpoint/2010/main" val="2814819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Solultion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E60EA3A-7C18-448B-F99F-D00CD9F8F97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572000" y="1090844"/>
            <a:ext cx="4015800" cy="1405827"/>
          </a:xfrm>
        </p:spPr>
        <p:txBody>
          <a:bodyPr/>
          <a:lstStyle/>
          <a:p>
            <a:pPr marL="0" indent="0" algn="ctr">
              <a:buNone/>
            </a:pPr>
            <a:r>
              <a:rPr lang="en-IN" sz="3000" b="1" u="sng" dirty="0"/>
              <a:t>Seamless Doctor Appointment Booking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xmlns="" id="{257739FE-B1C4-9B8D-0D03-10A1E1A4F188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671000" y="2680506"/>
            <a:ext cx="4015800" cy="1057068"/>
          </a:xfrm>
        </p:spPr>
        <p:txBody>
          <a:bodyPr/>
          <a:lstStyle/>
          <a:p>
            <a:r>
              <a:rPr lang="en-US" sz="1800" b="1" dirty="0"/>
              <a:t>Easy Online Scheduling</a:t>
            </a:r>
          </a:p>
          <a:p>
            <a:r>
              <a:rPr lang="en-US" sz="1800" dirty="0"/>
              <a:t>Book appointments with just a few clicks, anytime, anywhere.</a:t>
            </a:r>
          </a:p>
          <a:p>
            <a:endParaRPr lang="en-IN" sz="120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15A7E2E9-69EA-FDCE-4240-6EF994456295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671000" y="4098213"/>
            <a:ext cx="4015800" cy="1057068"/>
          </a:xfrm>
        </p:spPr>
        <p:txBody>
          <a:bodyPr/>
          <a:lstStyle/>
          <a:p>
            <a:r>
              <a:rPr lang="en-US" sz="1800" b="1" dirty="0"/>
              <a:t>Wide Network of Doctors</a:t>
            </a:r>
          </a:p>
          <a:p>
            <a:r>
              <a:rPr lang="en-US" sz="1800" dirty="0"/>
              <a:t>Access a diverse range of specialists in various fields.</a:t>
            </a:r>
          </a:p>
          <a:p>
            <a:endParaRPr lang="en-IN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11D6B81-4E88-DD79-F5BA-D0465C24B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894"/>
            <a:ext cx="4119716" cy="5879706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xmlns="" id="{C4C9F69D-8076-11AC-15C5-5AC12DF33D5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671000" y="5275552"/>
            <a:ext cx="4015800" cy="1057068"/>
          </a:xfrm>
        </p:spPr>
        <p:txBody>
          <a:bodyPr/>
          <a:lstStyle/>
          <a:p>
            <a:r>
              <a:rPr lang="en-US" sz="1800" b="1" dirty="0"/>
              <a:t>Real-Time Availability</a:t>
            </a:r>
          </a:p>
          <a:p>
            <a:r>
              <a:rPr lang="en-US" sz="1800" dirty="0"/>
              <a:t>View doctors' schedules and choose the most convenient time for you.</a:t>
            </a:r>
          </a:p>
          <a:p>
            <a:endParaRPr lang="en-IN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6B4FF4-23E8-69A1-B46B-3BE7B5D7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328"/>
            <a:ext cx="5486040" cy="84371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IN" dirty="0"/>
              <a:t>Guidance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2BC4C5D-CF9A-0406-6C2B-EE29330C9589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296336" y="3763296"/>
            <a:ext cx="2379407" cy="1305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dirty="0"/>
              <a:t>24/7 Availability</a:t>
            </a:r>
          </a:p>
          <a:p>
            <a:pPr marL="0" indent="0">
              <a:buNone/>
            </a:pPr>
            <a:r>
              <a:rPr lang="en-US" sz="1900" dirty="0"/>
              <a:t>Get instant answers to your health-related questions.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B16174C-A307-1285-B78A-C7BFE8705D9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675743" y="3763296"/>
            <a:ext cx="2252028" cy="138645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900" b="1" dirty="0"/>
              <a:t>Personalized Insights</a:t>
            </a:r>
          </a:p>
          <a:p>
            <a:pPr marL="0" indent="0">
              <a:buNone/>
            </a:pPr>
            <a:r>
              <a:rPr lang="en-US" sz="2900" dirty="0"/>
              <a:t>Receive tailored health advice based on your profile and concerns.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F215544-587A-A50D-06F0-9E938AEC0CD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158045" y="1349972"/>
            <a:ext cx="4788311" cy="11572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b="1" u="sng" dirty="0"/>
              <a:t>AI-Powered Health Guidance: Your Virtual Medical Assistant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3E0492A-8C97-A352-C15F-7B0689023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" y="1320875"/>
            <a:ext cx="4092295" cy="48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45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DDB9F9B-0030-0CC7-19D7-E850E2A8C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56837F-3644-F7B9-C1C0-13F3F037B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CEB5F76-81BB-46C6-B4F2-99975FC6006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572000" y="1090844"/>
            <a:ext cx="4015800" cy="1405827"/>
          </a:xfrm>
        </p:spPr>
        <p:txBody>
          <a:bodyPr/>
          <a:lstStyle/>
          <a:p>
            <a:r>
              <a:rPr lang="en-US" sz="3000" b="1" dirty="0"/>
              <a:t>How it Works: Simple Booking &amp; AI Interaction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xmlns="" id="{EA873A22-5711-797C-829A-D201CA68001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671000" y="2680506"/>
            <a:ext cx="4015800" cy="1057068"/>
          </a:xfrm>
        </p:spPr>
        <p:txBody>
          <a:bodyPr/>
          <a:lstStyle/>
          <a:p>
            <a:r>
              <a:rPr lang="en-US" sz="1800" b="1" dirty="0"/>
              <a:t>Create Account</a:t>
            </a:r>
          </a:p>
          <a:p>
            <a:r>
              <a:rPr lang="en-US" sz="1800" dirty="0"/>
              <a:t>Sign up and create your profile on [Website Name].</a:t>
            </a:r>
          </a:p>
          <a:p>
            <a:endParaRPr lang="en-IN" sz="120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405BACB8-6E1B-E58D-2E57-14790CF015E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671000" y="4098213"/>
            <a:ext cx="4015800" cy="1057068"/>
          </a:xfrm>
        </p:spPr>
        <p:txBody>
          <a:bodyPr/>
          <a:lstStyle/>
          <a:p>
            <a:r>
              <a:rPr lang="en-US" sz="1800" b="1" dirty="0"/>
              <a:t>Book Appointment</a:t>
            </a:r>
          </a:p>
          <a:p>
            <a:r>
              <a:rPr lang="en-US" sz="1800" dirty="0"/>
              <a:t>Browse doctors and book a convenient meeting time.</a:t>
            </a:r>
          </a:p>
          <a:p>
            <a:endParaRPr lang="en-IN" sz="1800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xmlns="" id="{94011C53-9429-208A-84B0-438453962AB8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671000" y="5275552"/>
            <a:ext cx="4015800" cy="1057068"/>
          </a:xfrm>
        </p:spPr>
        <p:txBody>
          <a:bodyPr/>
          <a:lstStyle/>
          <a:p>
            <a:r>
              <a:rPr lang="en-US" sz="1800" b="1" dirty="0"/>
              <a:t>AI Consultation</a:t>
            </a:r>
          </a:p>
          <a:p>
            <a:r>
              <a:rPr lang="en-US" sz="1800" dirty="0"/>
              <a:t>Access the AI assistant to discuss health concerns.</a:t>
            </a:r>
          </a:p>
          <a:p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7559CD5-6AB1-E97F-E5D6-BF7E74760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4" y="953559"/>
            <a:ext cx="4158202" cy="556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09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CC110F-BBD5-57D8-3860-F3562957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Tech Specs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F8394-C680-8097-AC44-95C679644F7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383458" y="1091381"/>
            <a:ext cx="7964129" cy="5083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Our platform is built on a modern technology stack to ensure security, scalability, and optimal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Secure HTTPS:</a:t>
            </a:r>
            <a:r>
              <a:rPr lang="en-US" sz="2000" dirty="0"/>
              <a:t> Ensures encrypted communication and data protection.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React &amp; Tailwind CSS:</a:t>
            </a:r>
            <a:r>
              <a:rPr lang="en-US" sz="2000" dirty="0"/>
              <a:t> Provides a responsive and intuitive user interface.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Node.js &amp; MongoDB:</a:t>
            </a:r>
            <a:r>
              <a:rPr lang="en-US" sz="2000" dirty="0"/>
              <a:t> Offers a scalable and efficient backend architecture.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AI powered via API integration:</a:t>
            </a:r>
            <a:r>
              <a:rPr lang="en-US" sz="2000" dirty="0"/>
              <a:t> Delivers intelligent health guidance and personalized insights.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8132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E0EF35-1EC1-E48D-7ED6-DF178F1EF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dirty="0"/>
              <a:t>Elevating Healthcare Together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4C0D6B1-5985-877F-DBEE-B7B4E5BE8A6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211393" y="1170011"/>
            <a:ext cx="4508091" cy="4739176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Thank you for joining us on this journey. We are making healthcare accessible to everyone.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HealthHub is not just a platform; it's a commitment to better health for all.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Empowering patients with seamless access to healthcare.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Driving efficiency and informed decision-making for doctors.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Pioneering AI-driven solutions for personalized health guidance.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739C611-1B69-B7B3-6FC4-875DC4985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40" y="1170011"/>
            <a:ext cx="4130398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95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1412D71-42E7-4BFC-83A5-C7CD15703416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6F1BF43DDE004485E7A868D137D60A" ma:contentTypeVersion="0" ma:contentTypeDescription="Create a new document." ma:contentTypeScope="" ma:versionID="47fff7f98a9c49c088ba096c14cf445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05e9f2c4932a6a674126b9dde7716e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62A602-78C1-468C-BB25-57CD481DB741}">
  <ds:schemaRefs/>
</ds:datastoreItem>
</file>

<file path=customXml/itemProps2.xml><?xml version="1.0" encoding="utf-8"?>
<ds:datastoreItem xmlns:ds="http://schemas.openxmlformats.org/officeDocument/2006/customXml" ds:itemID="{737ED6F0-5E4C-4CD0-9B68-9C53F925A6F7}">
  <ds:schemaRefs/>
</ds:datastoreItem>
</file>

<file path=customXml/itemProps3.xml><?xml version="1.0" encoding="utf-8"?>
<ds:datastoreItem xmlns:ds="http://schemas.openxmlformats.org/officeDocument/2006/customXml" ds:itemID="{491DF113-39A2-46D5-BFDA-E63300A9ECAB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491</Words>
  <Application>Microsoft Office PowerPoint</Application>
  <PresentationFormat>On-screen Show (4:3)</PresentationFormat>
  <Paragraphs>88</Paragraphs>
  <Slides>14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TECHNICAL DETAILS</vt:lpstr>
      <vt:lpstr> The Problem</vt:lpstr>
      <vt:lpstr>Our Solultion</vt:lpstr>
      <vt:lpstr>Guidance </vt:lpstr>
      <vt:lpstr>Working</vt:lpstr>
      <vt:lpstr>Tech Specs</vt:lpstr>
      <vt:lpstr>Elevating Healthcare Together</vt:lpstr>
      <vt:lpstr> Code Snippets</vt:lpstr>
      <vt:lpstr> Code Snippets</vt:lpstr>
      <vt:lpstr> OUTPUT</vt:lpstr>
      <vt:lpstr> OUTPUT</vt:lpstr>
      <vt:lpstr>PowerPoint Presentation</vt:lpstr>
    </vt:vector>
  </TitlesOfParts>
  <Company>CCC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ABC</dc:creator>
  <cp:lastModifiedBy>hp</cp:lastModifiedBy>
  <cp:revision>2312</cp:revision>
  <dcterms:created xsi:type="dcterms:W3CDTF">2010-04-09T07:36:00Z</dcterms:created>
  <dcterms:modified xsi:type="dcterms:W3CDTF">2025-03-07T11:12:41Z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CCC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37</vt:i4>
  </property>
  <property fmtid="{D5CDD505-2E9C-101B-9397-08002B2CF9AE}" pid="13" name="ContentTypeId">
    <vt:lpwstr>0x010100096F1BF43DDE004485E7A868D137D60A</vt:lpwstr>
  </property>
  <property fmtid="{D5CDD505-2E9C-101B-9397-08002B2CF9AE}" pid="14" name="ICV">
    <vt:lpwstr>ECFFA8AD98544B5585AC625261DD6A86_12</vt:lpwstr>
  </property>
  <property fmtid="{D5CDD505-2E9C-101B-9397-08002B2CF9AE}" pid="15" name="KSOProductBuildVer">
    <vt:lpwstr>1033-12.2.0.19307</vt:lpwstr>
  </property>
</Properties>
</file>